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71" r:id="rId3"/>
    <p:sldId id="267" r:id="rId4"/>
    <p:sldId id="289" r:id="rId5"/>
    <p:sldId id="266" r:id="rId6"/>
    <p:sldId id="296" r:id="rId7"/>
    <p:sldId id="291" r:id="rId8"/>
    <p:sldId id="293" r:id="rId9"/>
    <p:sldId id="294" r:id="rId10"/>
    <p:sldId id="295" r:id="rId11"/>
    <p:sldId id="268" r:id="rId12"/>
    <p:sldId id="297" r:id="rId13"/>
    <p:sldId id="274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7680">
          <p15:clr>
            <a:srgbClr val="A4A3A4"/>
          </p15:clr>
        </p15:guide>
        <p15:guide id="3" orient="horz" pos="4320">
          <p15:clr>
            <a:srgbClr val="A4A3A4"/>
          </p15:clr>
        </p15:guide>
        <p15:guide id="4" orient="horz" pos="1684">
          <p15:clr>
            <a:srgbClr val="A4A3A4"/>
          </p15:clr>
        </p15:guide>
        <p15:guide id="5" orient="horz" pos="623">
          <p15:clr>
            <a:srgbClr val="A4A3A4"/>
          </p15:clr>
        </p15:guide>
        <p15:guide id="6" orient="horz" pos="346">
          <p15:clr>
            <a:srgbClr val="A4A3A4"/>
          </p15:clr>
        </p15:guide>
        <p15:guide id="7" orient="horz" pos="4111">
          <p15:clr>
            <a:srgbClr val="A4A3A4"/>
          </p15:clr>
        </p15:guide>
        <p15:guide id="8" pos="619">
          <p15:clr>
            <a:srgbClr val="A4A3A4"/>
          </p15:clr>
        </p15:guide>
        <p15:guide id="9" pos="38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00F9"/>
    <a:srgbClr val="DEE0F9"/>
    <a:srgbClr val="5C5BF8"/>
    <a:srgbClr val="F0F1FE"/>
    <a:srgbClr val="1918E8"/>
    <a:srgbClr val="0C0C88"/>
    <a:srgbClr val="6A6AFD"/>
    <a:srgbClr val="6363F5"/>
    <a:srgbClr val="1F1FC9"/>
    <a:srgbClr val="403F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77"/>
    <p:restoredTop sz="94651"/>
  </p:normalViewPr>
  <p:slideViewPr>
    <p:cSldViewPr snapToGrid="0" snapToObjects="1">
      <p:cViewPr varScale="1">
        <p:scale>
          <a:sx n="81" d="100"/>
          <a:sy n="81" d="100"/>
        </p:scale>
        <p:origin x="797" y="67"/>
      </p:cViewPr>
      <p:guideLst>
        <p:guide orient="horz"/>
        <p:guide pos="7680"/>
        <p:guide orient="horz" pos="4320"/>
        <p:guide orient="horz" pos="1684"/>
        <p:guide orient="horz" pos="623"/>
        <p:guide orient="horz" pos="346"/>
        <p:guide orient="horz" pos="4111"/>
        <p:guide pos="619"/>
        <p:guide pos="38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9" d="100"/>
          <a:sy n="129" d="100"/>
        </p:scale>
        <p:origin x="402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94AFC0-EEF9-8D48-9409-ED29905CCA5D}" type="datetimeFigureOut">
              <a:rPr kumimoji="1" lang="zh-CN" altLang="en-US" smtClean="0"/>
              <a:t>2021/10/22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8F34B-23BE-8749-B2B6-B7D8D7D7CE7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8F34B-23BE-8749-B2B6-B7D8D7D7CE78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8F34B-23BE-8749-B2B6-B7D8D7D7CE78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  <a:t>2021/10/22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  <a:t>2021/10/22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  <a:t>2021/10/22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  <a:t>2021/10/22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  <a:t>2021/10/22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  <a:t>2021/10/22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  <a:t>2021/10/22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  <a:t>2021/10/22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  <a:t>2021/10/22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  <a:t>2021/10/22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  <a:t>2021/10/22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6386551"/>
            <a:ext cx="12192000" cy="4826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1575"/>
            <a:ext cx="12355033" cy="694970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82111" y="2920252"/>
            <a:ext cx="107594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5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深度学习实战进阶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82111" y="4158116"/>
            <a:ext cx="370840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长琴</a:t>
            </a:r>
            <a:r>
              <a:rPr kumimoji="1" lang="en-US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／</a:t>
            </a:r>
            <a:r>
              <a:rPr kumimoji="1"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浅谈文本情感分析</a:t>
            </a:r>
          </a:p>
        </p:txBody>
      </p:sp>
      <p:cxnSp>
        <p:nvCxnSpPr>
          <p:cNvPr id="14" name="直线连接符 13"/>
          <p:cNvCxnSpPr/>
          <p:nvPr/>
        </p:nvCxnSpPr>
        <p:spPr>
          <a:xfrm>
            <a:off x="1026580" y="4010891"/>
            <a:ext cx="12876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871258" y="299265"/>
            <a:ext cx="8764585" cy="820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400" b="1" dirty="0">
                <a:solidFill>
                  <a:srgbClr val="0300F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表征发展史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972" y="443976"/>
            <a:ext cx="1953027" cy="545440"/>
          </a:xfrm>
          <a:prstGeom prst="rect">
            <a:avLst/>
          </a:prstGeom>
        </p:spPr>
      </p:pic>
      <p:sp>
        <p:nvSpPr>
          <p:cNvPr id="10" name="TextBox 3"/>
          <p:cNvSpPr txBox="1"/>
          <p:nvPr/>
        </p:nvSpPr>
        <p:spPr>
          <a:xfrm>
            <a:off x="986155" y="2557145"/>
            <a:ext cx="5186680" cy="88201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预训练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微调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0">
              <a:lnSpc>
                <a:spcPct val="150000"/>
              </a:lnSpc>
              <a:spcBef>
                <a:spcPts val="1000"/>
              </a:spcBef>
              <a:buFont typeface="Arial" panose="020B0604020202090204" pitchFamily="34" charset="0"/>
              <a:buNone/>
            </a:pPr>
            <a:endParaRPr kumimoji="1"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85" y="1734517"/>
            <a:ext cx="2654300" cy="152400"/>
          </a:xfrm>
          <a:prstGeom prst="rect">
            <a:avLst/>
          </a:prstGeom>
        </p:spPr>
      </p:pic>
      <p:sp>
        <p:nvSpPr>
          <p:cNvPr id="5" name="矩形 32"/>
          <p:cNvSpPr/>
          <p:nvPr/>
        </p:nvSpPr>
        <p:spPr>
          <a:xfrm>
            <a:off x="6172622" y="2556970"/>
            <a:ext cx="216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 anchor="t">
            <a:noAutofit/>
          </a:bodyPr>
          <a:lstStyle/>
          <a:p>
            <a:pPr algn="l">
              <a:spcBef>
                <a:spcPts val="1000"/>
              </a:spcBef>
            </a:pPr>
            <a:r>
              <a:rPr kumimoji="1" lang="zh-CN" altLang="en-US" sz="1400" dirty="0">
                <a:solidFill>
                  <a:schemeClr val="tx1"/>
                </a:solidFill>
                <a:sym typeface="+mn-ea"/>
              </a:rPr>
              <a:t>方法：</a:t>
            </a:r>
            <a:endParaRPr kumimoji="1" lang="zh-CN" altLang="en-US" sz="1400" dirty="0">
              <a:solidFill>
                <a:schemeClr val="tx1"/>
              </a:solidFill>
            </a:endParaRPr>
          </a:p>
          <a:p>
            <a:pPr marL="285750" indent="-285750" algn="l"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solidFill>
                  <a:schemeClr val="tx1"/>
                </a:solidFill>
                <a:sym typeface="+mn-ea"/>
              </a:rPr>
              <a:t>基于大规模预训练</a:t>
            </a:r>
            <a:endParaRPr kumimoji="1" lang="zh-CN" altLang="en-US" sz="1400" dirty="0">
              <a:solidFill>
                <a:schemeClr val="tx1"/>
              </a:solidFill>
            </a:endParaRPr>
          </a:p>
          <a:p>
            <a:pPr marL="285750" indent="-285750" algn="l"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kumimoji="1" lang="en-US" altLang="zh-CN" sz="1400" dirty="0">
                <a:solidFill>
                  <a:schemeClr val="tx1"/>
                </a:solidFill>
                <a:sym typeface="+mn-ea"/>
              </a:rPr>
              <a:t>BERT</a:t>
            </a:r>
            <a:r>
              <a:rPr kumimoji="1" lang="zh-CN" altLang="en-US" sz="1400" dirty="0">
                <a:solidFill>
                  <a:schemeClr val="tx1"/>
                </a:solidFill>
                <a:sym typeface="+mn-ea"/>
              </a:rPr>
              <a:t>、</a:t>
            </a:r>
            <a:r>
              <a:rPr kumimoji="1" lang="en-US" altLang="zh-CN" sz="1400" dirty="0">
                <a:solidFill>
                  <a:schemeClr val="tx1"/>
                </a:solidFill>
                <a:sym typeface="+mn-ea"/>
              </a:rPr>
              <a:t>ERNIE</a:t>
            </a:r>
            <a:endParaRPr kumimoji="1" lang="en-US" altLang="zh-CN" sz="1400" dirty="0">
              <a:solidFill>
                <a:schemeClr val="tx1"/>
              </a:solidFill>
            </a:endParaRPr>
          </a:p>
          <a:p>
            <a:pPr indent="0" algn="l">
              <a:spcBef>
                <a:spcPts val="1000"/>
              </a:spcBef>
              <a:buFont typeface="Arial" panose="020B0604020202090204" pitchFamily="34" charset="0"/>
              <a:buNone/>
            </a:pPr>
            <a:r>
              <a:rPr kumimoji="1" lang="zh-CN" altLang="en-US" sz="1400" dirty="0">
                <a:solidFill>
                  <a:schemeClr val="tx1"/>
                </a:solidFill>
                <a:sym typeface="+mn-ea"/>
              </a:rPr>
              <a:t>特点：</a:t>
            </a:r>
            <a:endParaRPr kumimoji="1" lang="zh-CN" altLang="en-US" sz="1400" dirty="0">
              <a:solidFill>
                <a:schemeClr val="tx1"/>
              </a:solidFill>
            </a:endParaRPr>
          </a:p>
          <a:p>
            <a:pPr marL="285750" indent="-285750" algn="l"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solidFill>
                  <a:schemeClr val="tx1"/>
                </a:solidFill>
                <a:sym typeface="+mn-ea"/>
              </a:rPr>
              <a:t>迁移学习</a:t>
            </a:r>
            <a:endParaRPr kumimoji="1" lang="zh-CN" altLang="en-US" sz="1400" dirty="0">
              <a:solidFill>
                <a:schemeClr val="tx1"/>
              </a:solidFill>
            </a:endParaRPr>
          </a:p>
          <a:p>
            <a:pPr marL="285750" indent="-285750" algn="l"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solidFill>
                  <a:schemeClr val="tx1"/>
                </a:solidFill>
                <a:sym typeface="+mn-ea"/>
              </a:rPr>
              <a:t>大多贵</a:t>
            </a:r>
            <a:endParaRPr kumimoji="1" lang="zh-CN" altLang="en-US" sz="1400" dirty="0">
              <a:solidFill>
                <a:schemeClr val="tx1"/>
              </a:solidFill>
            </a:endParaRPr>
          </a:p>
          <a:p>
            <a:pPr marL="285750" indent="-285750" algn="l"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solidFill>
                  <a:schemeClr val="tx1"/>
                </a:solidFill>
                <a:sym typeface="+mn-ea"/>
              </a:rPr>
              <a:t>更多先验信息</a:t>
            </a:r>
            <a:endParaRPr kumimoji="1" lang="zh-CN" altLang="en-US" sz="1400" dirty="0">
              <a:ln>
                <a:noFill/>
              </a:ln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20" y="3215005"/>
            <a:ext cx="4270375" cy="26911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369821" y="2596956"/>
            <a:ext cx="3807852" cy="1780961"/>
            <a:chOff x="1369821" y="3813014"/>
            <a:chExt cx="3807852" cy="1780961"/>
          </a:xfrm>
        </p:grpSpPr>
        <p:sp>
          <p:nvSpPr>
            <p:cNvPr id="13" name="矩形 12"/>
            <p:cNvSpPr/>
            <p:nvPr/>
          </p:nvSpPr>
          <p:spPr>
            <a:xfrm>
              <a:off x="1971147" y="3813014"/>
              <a:ext cx="2605200" cy="6701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lang="zh-CN" altLang="en-US" sz="32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规则 </a:t>
              </a:r>
              <a:r>
                <a:rPr lang="en-US" altLang="zh-CN" sz="32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VS </a:t>
              </a:r>
              <a:r>
                <a:rPr lang="zh-CN" altLang="en-US" sz="32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模型</a:t>
              </a:r>
              <a:endPara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369821" y="4915456"/>
              <a:ext cx="3807852" cy="6785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3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pPr>
              <a:r>
                <a:rPr kumimoji="1" lang="zh-CN" altLang="en-US" sz="12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纯模型</a:t>
              </a:r>
              <a:endParaRPr kumimoji="1" lang="en-US" altLang="zh-CN" sz="12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  <a:p>
              <a:pPr marL="171450" indent="-171450">
                <a:lnSpc>
                  <a:spcPct val="13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pPr>
              <a:r>
                <a:rPr kumimoji="1" lang="zh-CN" altLang="en-US" sz="12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结合</a:t>
              </a:r>
              <a:endParaRPr kumimoji="1" lang="en-US" altLang="en-US" sz="12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cxnSp>
          <p:nvCxnSpPr>
            <p:cNvPr id="15" name="直线连接符 14"/>
            <p:cNvCxnSpPr/>
            <p:nvPr/>
          </p:nvCxnSpPr>
          <p:spPr>
            <a:xfrm>
              <a:off x="2697333" y="4679571"/>
              <a:ext cx="642214" cy="0"/>
            </a:xfrm>
            <a:prstGeom prst="line">
              <a:avLst/>
            </a:prstGeom>
            <a:ln w="22225">
              <a:solidFill>
                <a:srgbClr val="0300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7227282" y="2596956"/>
            <a:ext cx="3807852" cy="1780961"/>
            <a:chOff x="1369821" y="3813014"/>
            <a:chExt cx="3807852" cy="1780961"/>
          </a:xfrm>
        </p:grpSpPr>
        <p:sp>
          <p:nvSpPr>
            <p:cNvPr id="17" name="矩形 16"/>
            <p:cNvSpPr/>
            <p:nvPr/>
          </p:nvSpPr>
          <p:spPr>
            <a:xfrm>
              <a:off x="1971147" y="3813014"/>
              <a:ext cx="2605200" cy="6701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lang="zh-CN" altLang="en-US" sz="32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深度 </a:t>
              </a:r>
              <a:r>
                <a:rPr lang="en-US" altLang="zh-CN" sz="32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VS </a:t>
              </a:r>
              <a:r>
                <a:rPr lang="zh-CN" altLang="en-US" sz="32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传统</a:t>
              </a:r>
              <a:endPara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369821" y="4915456"/>
              <a:ext cx="3807852" cy="6785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3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pPr>
              <a:r>
                <a:rPr kumimoji="1" lang="zh-CN" altLang="en-US" sz="12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可解释</a:t>
              </a:r>
              <a:endParaRPr kumimoji="1" lang="en-US" altLang="zh-CN" sz="12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  <a:p>
              <a:pPr marL="171450" indent="-171450">
                <a:lnSpc>
                  <a:spcPct val="13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pPr>
              <a:r>
                <a:rPr kumimoji="1" lang="zh-CN" altLang="en-US" sz="12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任务</a:t>
              </a:r>
              <a:endParaRPr kumimoji="1" lang="en-US" altLang="en-US" sz="12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cxnSp>
          <p:nvCxnSpPr>
            <p:cNvPr id="19" name="直线连接符 18"/>
            <p:cNvCxnSpPr/>
            <p:nvPr/>
          </p:nvCxnSpPr>
          <p:spPr>
            <a:xfrm>
              <a:off x="2697333" y="4679571"/>
              <a:ext cx="642214" cy="0"/>
            </a:xfrm>
            <a:prstGeom prst="line">
              <a:avLst/>
            </a:prstGeom>
            <a:ln w="22225">
              <a:solidFill>
                <a:srgbClr val="0300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50D60D39-7AE2-4C31-9BC7-D1E56AC1D41F}"/>
              </a:ext>
            </a:extLst>
          </p:cNvPr>
          <p:cNvSpPr txBox="1"/>
          <p:nvPr/>
        </p:nvSpPr>
        <p:spPr>
          <a:xfrm>
            <a:off x="871258" y="299265"/>
            <a:ext cx="8764585" cy="820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400" b="1" dirty="0">
                <a:solidFill>
                  <a:srgbClr val="0300F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应用探讨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906D64E3-284A-4EB5-9DA0-F865351B9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85" y="1734517"/>
            <a:ext cx="2654300" cy="152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6"/>
          <p:cNvSpPr txBox="1"/>
          <p:nvPr/>
        </p:nvSpPr>
        <p:spPr>
          <a:xfrm>
            <a:off x="982663" y="1217230"/>
            <a:ext cx="5319590" cy="430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更深刻的语义</a:t>
            </a:r>
          </a:p>
        </p:txBody>
      </p:sp>
      <p:sp>
        <p:nvSpPr>
          <p:cNvPr id="44" name="Title 1"/>
          <p:cNvSpPr txBox="1"/>
          <p:nvPr/>
        </p:nvSpPr>
        <p:spPr>
          <a:xfrm>
            <a:off x="871258" y="299265"/>
            <a:ext cx="8764585" cy="820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400" b="1" dirty="0">
                <a:solidFill>
                  <a:srgbClr val="0300F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未来瞎想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972" y="443976"/>
            <a:ext cx="1953027" cy="54544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2241550" y="2401570"/>
            <a:ext cx="60242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多模态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/>
              <a:t>文本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/>
              <a:t>图像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/>
              <a:t>声音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深度语义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/>
              <a:t>环境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/>
              <a:t>上下文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/>
              <a:t>背景知识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多方法</a:t>
            </a:r>
            <a:endParaRPr lang="en-US" alt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/>
              <a:t>知识图谱</a:t>
            </a:r>
            <a:endParaRPr lang="en-US" alt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/>
              <a:t>强化学习</a:t>
            </a:r>
            <a:endParaRPr lang="en-US" alt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/>
              <a:t>深度学习</a:t>
            </a:r>
            <a:endParaRPr lang="en-US" altLang="zh-CN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159723" y="2976002"/>
            <a:ext cx="29996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4400" b="1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谢谢观看</a:t>
            </a:r>
          </a:p>
        </p:txBody>
      </p:sp>
      <p:sp>
        <p:nvSpPr>
          <p:cNvPr id="2" name="矩形 1"/>
          <p:cNvSpPr/>
          <p:nvPr/>
        </p:nvSpPr>
        <p:spPr>
          <a:xfrm>
            <a:off x="4766739" y="2266708"/>
            <a:ext cx="2501568" cy="24891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/>
              <a:t>二维码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871258" y="299265"/>
            <a:ext cx="8764585" cy="820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400" b="1" dirty="0">
                <a:solidFill>
                  <a:srgbClr val="0300F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背景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972" y="443976"/>
            <a:ext cx="1953027" cy="545440"/>
          </a:xfrm>
          <a:prstGeom prst="rect">
            <a:avLst/>
          </a:prstGeom>
        </p:spPr>
      </p:pic>
      <p:sp>
        <p:nvSpPr>
          <p:cNvPr id="10" name="TextBox 3"/>
          <p:cNvSpPr txBox="1"/>
          <p:nvPr/>
        </p:nvSpPr>
        <p:spPr>
          <a:xfrm>
            <a:off x="986285" y="2557081"/>
            <a:ext cx="9420771" cy="548014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基本概念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kumimoji="1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情感分析是根据输入的文本、语音或视频，自动识别其中的观点倾向、态度、情绪、评价等，广泛应用于消费决策、舆情分析、个性化推荐等商业领域。</a:t>
            </a: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文本级别分类：输入一段文本，输出一个标签</a:t>
            </a:r>
            <a:endParaRPr kumimoji="1"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Token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级别分类：输入一段文本，每个字符对应输出一个标签</a:t>
            </a: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85" y="1734517"/>
            <a:ext cx="2654300" cy="152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1379389" y="2673350"/>
            <a:ext cx="2985125" cy="2851152"/>
            <a:chOff x="871258" y="2808424"/>
            <a:chExt cx="2985125" cy="2851152"/>
          </a:xfrm>
        </p:grpSpPr>
        <p:sp>
          <p:nvSpPr>
            <p:cNvPr id="2" name="矩形 1"/>
            <p:cNvSpPr/>
            <p:nvPr/>
          </p:nvSpPr>
          <p:spPr>
            <a:xfrm>
              <a:off x="871258" y="2808424"/>
              <a:ext cx="2985125" cy="2851152"/>
            </a:xfrm>
            <a:prstGeom prst="rect">
              <a:avLst/>
            </a:prstGeom>
            <a:solidFill>
              <a:schemeClr val="bg1">
                <a:lumMod val="8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871258" y="2808424"/>
              <a:ext cx="2985125" cy="131707"/>
            </a:xfrm>
            <a:prstGeom prst="rect">
              <a:avLst/>
            </a:prstGeom>
            <a:solidFill>
              <a:srgbClr val="191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1187870" y="3307584"/>
              <a:ext cx="946785" cy="4914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  <a:alpha val="7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篇章级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1187870" y="3893407"/>
              <a:ext cx="2323956" cy="14185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sz="12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整个文本作为输入，输出整体的情感倾向。比如给定一段评论，判断整体是正向（积极、褒义等）还是负向（消极、贬义等）。</a:t>
              </a:r>
            </a:p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kumimoji="1" lang="en-US" altLang="en-US" sz="12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601973" y="2673350"/>
            <a:ext cx="2985125" cy="2851152"/>
            <a:chOff x="871258" y="2808424"/>
            <a:chExt cx="2985125" cy="2851152"/>
          </a:xfrm>
        </p:grpSpPr>
        <p:sp>
          <p:nvSpPr>
            <p:cNvPr id="27" name="矩形 26"/>
            <p:cNvSpPr/>
            <p:nvPr/>
          </p:nvSpPr>
          <p:spPr>
            <a:xfrm>
              <a:off x="871258" y="2808424"/>
              <a:ext cx="2985125" cy="2851152"/>
            </a:xfrm>
            <a:prstGeom prst="rect">
              <a:avLst/>
            </a:prstGeom>
            <a:solidFill>
              <a:schemeClr val="bg1">
                <a:lumMod val="8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871258" y="2808424"/>
              <a:ext cx="2985125" cy="131707"/>
            </a:xfrm>
            <a:prstGeom prst="rect">
              <a:avLst/>
            </a:prstGeom>
            <a:solidFill>
              <a:srgbClr val="191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9" name="矩形 28"/>
            <p:cNvSpPr/>
            <p:nvPr/>
          </p:nvSpPr>
          <p:spPr>
            <a:xfrm>
              <a:off x="1187870" y="3307584"/>
              <a:ext cx="946785" cy="4914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  <a:alpha val="7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句子级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1187870" y="3893407"/>
              <a:ext cx="2323956" cy="6991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sz="12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输入是一个句子，其他的同上。</a:t>
              </a:r>
            </a:p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kumimoji="1" lang="en-US" altLang="en-US" sz="12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824557" y="2673350"/>
            <a:ext cx="2985125" cy="2851152"/>
            <a:chOff x="871258" y="2808424"/>
            <a:chExt cx="2985125" cy="2851152"/>
          </a:xfrm>
        </p:grpSpPr>
        <p:sp>
          <p:nvSpPr>
            <p:cNvPr id="32" name="矩形 31"/>
            <p:cNvSpPr/>
            <p:nvPr/>
          </p:nvSpPr>
          <p:spPr>
            <a:xfrm>
              <a:off x="871258" y="2808424"/>
              <a:ext cx="2985125" cy="2851152"/>
            </a:xfrm>
            <a:prstGeom prst="rect">
              <a:avLst/>
            </a:prstGeom>
            <a:solidFill>
              <a:schemeClr val="bg1">
                <a:lumMod val="8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871258" y="2808424"/>
              <a:ext cx="2985125" cy="131707"/>
            </a:xfrm>
            <a:prstGeom prst="rect">
              <a:avLst/>
            </a:prstGeom>
            <a:solidFill>
              <a:srgbClr val="191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4" name="矩形 33"/>
            <p:cNvSpPr/>
            <p:nvPr/>
          </p:nvSpPr>
          <p:spPr>
            <a:xfrm>
              <a:off x="1187870" y="3307584"/>
              <a:ext cx="1710690" cy="4914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  <a:alpha val="7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对象或属性级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1187870" y="3893407"/>
              <a:ext cx="2323956" cy="16579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sz="12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判断给定文本中某对象或属性的情感倾向：给定文本+对象或属性，判断对象或属性的情感倾向。只给定文本，需要提取其中的对象或属性，然后再判断情感倾向。</a:t>
              </a:r>
            </a:p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kumimoji="1" lang="en-US" altLang="en-US" sz="12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</p:grpSp>
      <p:sp>
        <p:nvSpPr>
          <p:cNvPr id="38" name="Title 1"/>
          <p:cNvSpPr txBox="1"/>
          <p:nvPr/>
        </p:nvSpPr>
        <p:spPr>
          <a:xfrm>
            <a:off x="871258" y="299265"/>
            <a:ext cx="8764585" cy="820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400" b="1" dirty="0">
                <a:solidFill>
                  <a:srgbClr val="165D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背景</a:t>
            </a: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972" y="443976"/>
            <a:ext cx="1953027" cy="545440"/>
          </a:xfrm>
          <a:prstGeom prst="rect">
            <a:avLst/>
          </a:prstGeom>
        </p:spPr>
      </p:pic>
      <p:sp>
        <p:nvSpPr>
          <p:cNvPr id="37" name="TextBox 6"/>
          <p:cNvSpPr txBox="1"/>
          <p:nvPr/>
        </p:nvSpPr>
        <p:spPr>
          <a:xfrm>
            <a:off x="982663" y="1217230"/>
            <a:ext cx="5319590" cy="430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根据粒度不同进行划分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右箭头 4"/>
          <p:cNvSpPr/>
          <p:nvPr/>
        </p:nvSpPr>
        <p:spPr>
          <a:xfrm>
            <a:off x="3684839" y="3314269"/>
            <a:ext cx="1008214" cy="341864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9000"/>
                </a:schemeClr>
              </a:gs>
              <a:gs pos="100000">
                <a:srgbClr val="5C5BF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228537" y="2468255"/>
            <a:ext cx="2509139" cy="2697495"/>
            <a:chOff x="1318108" y="2387516"/>
            <a:chExt cx="2509139" cy="2697495"/>
          </a:xfrm>
        </p:grpSpPr>
        <p:sp>
          <p:nvSpPr>
            <p:cNvPr id="2" name="椭圆 1"/>
            <p:cNvSpPr/>
            <p:nvPr/>
          </p:nvSpPr>
          <p:spPr>
            <a:xfrm>
              <a:off x="1501059" y="2387516"/>
              <a:ext cx="1906874" cy="1906874"/>
            </a:xfrm>
            <a:prstGeom prst="ellipse">
              <a:avLst/>
            </a:prstGeom>
            <a:solidFill>
              <a:srgbClr val="0300F9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3" name="矩形 42"/>
            <p:cNvSpPr/>
            <p:nvPr/>
          </p:nvSpPr>
          <p:spPr>
            <a:xfrm>
              <a:off x="1981929" y="2869138"/>
              <a:ext cx="944880" cy="7067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文本</a:t>
              </a:r>
            </a:p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预处理</a:t>
              </a:r>
            </a:p>
          </p:txBody>
        </p:sp>
        <p:sp>
          <p:nvSpPr>
            <p:cNvPr id="45" name="矩形 44"/>
            <p:cNvSpPr/>
            <p:nvPr/>
          </p:nvSpPr>
          <p:spPr>
            <a:xfrm>
              <a:off x="1318108" y="4563041"/>
              <a:ext cx="2509139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1000"/>
                </a:spcBef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一般包括文本清理、转换、归一化等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950725" y="2468255"/>
            <a:ext cx="2509139" cy="2697495"/>
            <a:chOff x="1318108" y="2387516"/>
            <a:chExt cx="2509139" cy="2697495"/>
          </a:xfrm>
        </p:grpSpPr>
        <p:sp>
          <p:nvSpPr>
            <p:cNvPr id="47" name="椭圆 46"/>
            <p:cNvSpPr/>
            <p:nvPr/>
          </p:nvSpPr>
          <p:spPr>
            <a:xfrm>
              <a:off x="1501059" y="2387516"/>
              <a:ext cx="1906874" cy="1906874"/>
            </a:xfrm>
            <a:prstGeom prst="ellipse">
              <a:avLst/>
            </a:prstGeom>
            <a:solidFill>
              <a:srgbClr val="0300F9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8" name="矩形 47"/>
            <p:cNvSpPr/>
            <p:nvPr/>
          </p:nvSpPr>
          <p:spPr>
            <a:xfrm>
              <a:off x="1845556" y="3051383"/>
              <a:ext cx="1236345" cy="7067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Tokenize</a:t>
              </a:r>
            </a:p>
            <a:p>
              <a:r>
                <a:rPr lang="zh-CN" altLang="en-US" sz="2000" dirty="0">
                  <a:solidFill>
                    <a:schemeClr val="bg1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构造数据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1318108" y="4563041"/>
              <a:ext cx="2509139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1000"/>
                </a:spcBef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一般按字或词，构造下一步需要的数据集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8821191" y="2447300"/>
            <a:ext cx="2509139" cy="2503375"/>
            <a:chOff x="1318108" y="2387516"/>
            <a:chExt cx="2509139" cy="2503375"/>
          </a:xfrm>
        </p:grpSpPr>
        <p:sp>
          <p:nvSpPr>
            <p:cNvPr id="52" name="椭圆 51"/>
            <p:cNvSpPr/>
            <p:nvPr/>
          </p:nvSpPr>
          <p:spPr>
            <a:xfrm>
              <a:off x="1501059" y="2387516"/>
              <a:ext cx="1906874" cy="1906874"/>
            </a:xfrm>
            <a:prstGeom prst="ellipse">
              <a:avLst/>
            </a:prstGeom>
            <a:solidFill>
              <a:srgbClr val="0300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3" name="矩形 52"/>
            <p:cNvSpPr/>
            <p:nvPr/>
          </p:nvSpPr>
          <p:spPr>
            <a:xfrm>
              <a:off x="1854729" y="2869138"/>
              <a:ext cx="1198880" cy="7067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特征表征</a:t>
              </a:r>
            </a:p>
            <a:p>
              <a:r>
                <a:rPr lang="zh-CN" altLang="en-US" sz="2000" dirty="0">
                  <a:solidFill>
                    <a:schemeClr val="bg1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结果输出</a:t>
              </a:r>
            </a:p>
          </p:txBody>
        </p:sp>
        <p:sp>
          <p:nvSpPr>
            <p:cNvPr id="54" name="矩形 53"/>
            <p:cNvSpPr/>
            <p:nvPr/>
          </p:nvSpPr>
          <p:spPr>
            <a:xfrm>
              <a:off x="1318108" y="4584186"/>
              <a:ext cx="2509139" cy="3067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1000"/>
                </a:spcBef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多种模型不断演化</a:t>
              </a:r>
            </a:p>
          </p:txBody>
        </p:sp>
      </p:grpSp>
      <p:sp>
        <p:nvSpPr>
          <p:cNvPr id="55" name="右箭头 54"/>
          <p:cNvSpPr/>
          <p:nvPr/>
        </p:nvSpPr>
        <p:spPr>
          <a:xfrm>
            <a:off x="7535966" y="3314269"/>
            <a:ext cx="1008214" cy="341864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9000"/>
                </a:schemeClr>
              </a:gs>
              <a:gs pos="100000">
                <a:srgbClr val="5C5BF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Title 1"/>
          <p:cNvSpPr txBox="1"/>
          <p:nvPr/>
        </p:nvSpPr>
        <p:spPr>
          <a:xfrm>
            <a:off x="871258" y="306250"/>
            <a:ext cx="8764585" cy="820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400" b="1" dirty="0">
                <a:solidFill>
                  <a:srgbClr val="0300F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基本流程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972" y="443976"/>
            <a:ext cx="1953027" cy="545440"/>
          </a:xfrm>
          <a:prstGeom prst="rect">
            <a:avLst/>
          </a:prstGeom>
        </p:spPr>
      </p:pic>
      <p:sp>
        <p:nvSpPr>
          <p:cNvPr id="23" name="TextBox 6"/>
          <p:cNvSpPr txBox="1"/>
          <p:nvPr/>
        </p:nvSpPr>
        <p:spPr>
          <a:xfrm>
            <a:off x="982663" y="1217230"/>
            <a:ext cx="5319590" cy="430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通用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NLP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任务处理流程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3"/>
          <p:cNvSpPr txBox="1"/>
          <p:nvPr/>
        </p:nvSpPr>
        <p:spPr>
          <a:xfrm>
            <a:off x="871220" y="2397760"/>
            <a:ext cx="3777615" cy="206184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词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VS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字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为什么分词？</a:t>
            </a:r>
          </a:p>
          <a:p>
            <a:pPr marL="285750" indent="-285750">
              <a:lnSpc>
                <a:spcPct val="130000"/>
              </a:lnSpc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字模型优劣势</a:t>
            </a:r>
          </a:p>
          <a:p>
            <a:pPr marL="285750" indent="-285750">
              <a:lnSpc>
                <a:spcPct val="130000"/>
              </a:lnSpc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词模型优劣势</a:t>
            </a:r>
          </a:p>
          <a:p>
            <a:pPr marL="285750" indent="-285750">
              <a:lnSpc>
                <a:spcPct val="130000"/>
              </a:lnSpc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分词方法：基于词典、基于序列方法</a:t>
            </a:r>
          </a:p>
        </p:txBody>
      </p:sp>
      <p:sp>
        <p:nvSpPr>
          <p:cNvPr id="14" name="Title 1"/>
          <p:cNvSpPr txBox="1"/>
          <p:nvPr/>
        </p:nvSpPr>
        <p:spPr>
          <a:xfrm>
            <a:off x="871258" y="299265"/>
            <a:ext cx="8764585" cy="820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400" b="1" dirty="0">
                <a:solidFill>
                  <a:srgbClr val="0300F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中文分词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85" y="1761822"/>
            <a:ext cx="2654300" cy="152400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6116577" y="1385743"/>
            <a:ext cx="3620135" cy="177673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indent="0">
              <a:lnSpc>
                <a:spcPct val="130000"/>
              </a:lnSpc>
              <a:spcBef>
                <a:spcPts val="1000"/>
              </a:spcBef>
              <a:buFont typeface="Arial" panose="020B0604020202090204" pitchFamily="34" charset="0"/>
              <a:buNone/>
            </a:pPr>
            <a:r>
              <a:rPr kumimoji="1" lang="en-US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sym typeface="+mn-ea"/>
              </a:rPr>
              <a:t>from paddlenlp import Taskflow</a:t>
            </a:r>
          </a:p>
          <a:p>
            <a:pPr indent="0">
              <a:lnSpc>
                <a:spcPct val="130000"/>
              </a:lnSpc>
              <a:spcBef>
                <a:spcPts val="1000"/>
              </a:spcBef>
              <a:buFont typeface="Arial" panose="020B0604020202090204" pitchFamily="34" charset="0"/>
              <a:buNone/>
            </a:pPr>
            <a:r>
              <a:rPr kumimoji="1" lang="en-US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sym typeface="+mn-ea"/>
              </a:rPr>
              <a:t>seg = Taskflow("word_segmentation")</a:t>
            </a:r>
          </a:p>
          <a:p>
            <a:pPr indent="0">
              <a:lnSpc>
                <a:spcPct val="130000"/>
              </a:lnSpc>
              <a:spcBef>
                <a:spcPts val="1000"/>
              </a:spcBef>
              <a:buFont typeface="Arial" panose="020B0604020202090204" pitchFamily="34" charset="0"/>
              <a:buNone/>
            </a:pPr>
            <a:r>
              <a:rPr kumimoji="1" lang="en-US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sym typeface="+mn-ea"/>
              </a:rPr>
              <a:t>seg("百度是一家科技公司。")</a:t>
            </a:r>
          </a:p>
          <a:p>
            <a:pPr indent="0">
              <a:lnSpc>
                <a:spcPct val="130000"/>
              </a:lnSpc>
              <a:spcBef>
                <a:spcPts val="1000"/>
              </a:spcBef>
              <a:buFont typeface="Arial" panose="020B0604020202090204" pitchFamily="34" charset="0"/>
              <a:buNone/>
            </a:pPr>
            <a:r>
              <a:rPr kumimoji="1" lang="en-US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sym typeface="+mn-ea"/>
              </a:rPr>
              <a:t>['百度', '是', '一家', '科技', '公司', '。']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ABC300E-2484-4BF4-9F44-3E6394FEB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428681"/>
            <a:ext cx="3419475" cy="2552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椭圆 27"/>
          <p:cNvSpPr/>
          <p:nvPr/>
        </p:nvSpPr>
        <p:spPr>
          <a:xfrm>
            <a:off x="4295192" y="2106581"/>
            <a:ext cx="3538304" cy="3538304"/>
          </a:xfrm>
          <a:prstGeom prst="ellipse">
            <a:avLst/>
          </a:prstGeom>
          <a:solidFill>
            <a:srgbClr val="0300F9">
              <a:alpha val="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 </a:t>
            </a:r>
          </a:p>
        </p:txBody>
      </p:sp>
      <p:sp>
        <p:nvSpPr>
          <p:cNvPr id="21" name="Oval 3"/>
          <p:cNvSpPr/>
          <p:nvPr/>
        </p:nvSpPr>
        <p:spPr>
          <a:xfrm>
            <a:off x="4200377" y="2581202"/>
            <a:ext cx="639629" cy="639629"/>
          </a:xfrm>
          <a:prstGeom prst="ellipse">
            <a:avLst/>
          </a:prstGeom>
          <a:solidFill>
            <a:srgbClr val="0300F9"/>
          </a:solidFill>
          <a:ln w="3175" cap="rnd" cmpd="sng">
            <a:noFill/>
            <a:prstDash val="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>
              <a:spcBef>
                <a:spcPts val="1000"/>
              </a:spcBef>
            </a:pPr>
            <a:r>
              <a:rPr lang="en-US" sz="14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3" name="椭圆 2"/>
          <p:cNvSpPr/>
          <p:nvPr/>
        </p:nvSpPr>
        <p:spPr>
          <a:xfrm>
            <a:off x="4802435" y="2561911"/>
            <a:ext cx="2605869" cy="2605869"/>
          </a:xfrm>
          <a:prstGeom prst="ellipse">
            <a:avLst/>
          </a:prstGeom>
          <a:solidFill>
            <a:srgbClr val="0300F9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 </a:t>
            </a:r>
          </a:p>
        </p:txBody>
      </p:sp>
      <p:sp>
        <p:nvSpPr>
          <p:cNvPr id="29" name="椭圆 28"/>
          <p:cNvSpPr/>
          <p:nvPr/>
        </p:nvSpPr>
        <p:spPr>
          <a:xfrm>
            <a:off x="5266699" y="3050786"/>
            <a:ext cx="1628121" cy="1628121"/>
          </a:xfrm>
          <a:prstGeom prst="ellipse">
            <a:avLst/>
          </a:prstGeom>
          <a:solidFill>
            <a:srgbClr val="0300F9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 </a:t>
            </a:r>
          </a:p>
        </p:txBody>
      </p:sp>
      <p:sp>
        <p:nvSpPr>
          <p:cNvPr id="33" name="TextBox 12"/>
          <p:cNvSpPr txBox="1"/>
          <p:nvPr/>
        </p:nvSpPr>
        <p:spPr>
          <a:xfrm>
            <a:off x="1212875" y="2581202"/>
            <a:ext cx="2868559" cy="691515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216000" bIns="36000" rtlCol="0">
            <a:spAutoFit/>
          </a:bodyPr>
          <a:lstStyle/>
          <a:p>
            <a:pPr algn="r">
              <a:spcBef>
                <a:spcPts val="1000"/>
              </a:spcBef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词典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规则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r">
              <a:spcBef>
                <a:spcPts val="1000"/>
              </a:spcBef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关键词</a:t>
            </a:r>
          </a:p>
        </p:txBody>
      </p:sp>
      <p:sp>
        <p:nvSpPr>
          <p:cNvPr id="38" name="Oval 3"/>
          <p:cNvSpPr/>
          <p:nvPr/>
        </p:nvSpPr>
        <p:spPr>
          <a:xfrm>
            <a:off x="4200377" y="4449758"/>
            <a:ext cx="639629" cy="639629"/>
          </a:xfrm>
          <a:prstGeom prst="ellipse">
            <a:avLst/>
          </a:prstGeom>
          <a:solidFill>
            <a:srgbClr val="0300F9"/>
          </a:solidFill>
          <a:ln w="3175" cap="rnd" cmpd="sng">
            <a:noFill/>
            <a:prstDash val="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>
              <a:spcBef>
                <a:spcPts val="1000"/>
              </a:spcBef>
            </a:pPr>
            <a:r>
              <a:rPr lang="en-US" sz="14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39" name="TextBox 12"/>
          <p:cNvSpPr txBox="1"/>
          <p:nvPr/>
        </p:nvSpPr>
        <p:spPr>
          <a:xfrm>
            <a:off x="1212875" y="4290733"/>
            <a:ext cx="2868559" cy="691515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216000" bIns="36000" rtlCol="0">
            <a:spAutoFit/>
          </a:bodyPr>
          <a:lstStyle/>
          <a:p>
            <a:pPr algn="r">
              <a:spcBef>
                <a:spcPts val="1000"/>
              </a:spcBef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机器学习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r">
              <a:spcBef>
                <a:spcPts val="1000"/>
              </a:spcBef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频率</a:t>
            </a:r>
          </a:p>
        </p:txBody>
      </p:sp>
      <p:sp>
        <p:nvSpPr>
          <p:cNvPr id="40" name="Oval 3"/>
          <p:cNvSpPr/>
          <p:nvPr/>
        </p:nvSpPr>
        <p:spPr>
          <a:xfrm>
            <a:off x="7394151" y="2581202"/>
            <a:ext cx="639629" cy="639629"/>
          </a:xfrm>
          <a:prstGeom prst="ellipse">
            <a:avLst/>
          </a:prstGeom>
          <a:solidFill>
            <a:srgbClr val="0300F9"/>
          </a:solidFill>
          <a:ln w="3175" cap="rnd" cmpd="sng">
            <a:noFill/>
            <a:prstDash val="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>
              <a:spcBef>
                <a:spcPts val="1000"/>
              </a:spcBef>
            </a:pPr>
            <a:r>
              <a:rPr lang="en-US" sz="14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41" name="Oval 3"/>
          <p:cNvSpPr/>
          <p:nvPr/>
        </p:nvSpPr>
        <p:spPr>
          <a:xfrm>
            <a:off x="7394151" y="4449758"/>
            <a:ext cx="639629" cy="639629"/>
          </a:xfrm>
          <a:prstGeom prst="ellipse">
            <a:avLst/>
          </a:prstGeom>
          <a:solidFill>
            <a:srgbClr val="0300F9"/>
          </a:solidFill>
          <a:ln w="3175" cap="rnd" cmpd="sng">
            <a:noFill/>
            <a:prstDash val="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>
              <a:spcBef>
                <a:spcPts val="1000"/>
              </a:spcBef>
            </a:pPr>
            <a:r>
              <a:rPr lang="en-US" sz="14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42" name="TextBox 12"/>
          <p:cNvSpPr txBox="1"/>
          <p:nvPr/>
        </p:nvSpPr>
        <p:spPr>
          <a:xfrm>
            <a:off x="8329292" y="2581202"/>
            <a:ext cx="2868559" cy="691515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216000" bIns="36000" rtlCol="0">
            <a:spAutoFit/>
          </a:bodyPr>
          <a:lstStyle/>
          <a:p>
            <a:pPr>
              <a:spcBef>
                <a:spcPts val="1000"/>
              </a:spcBef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spcBef>
                <a:spcPts val="1000"/>
              </a:spcBef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上下文</a:t>
            </a:r>
          </a:p>
        </p:txBody>
      </p:sp>
      <p:sp>
        <p:nvSpPr>
          <p:cNvPr id="43" name="TextBox 12"/>
          <p:cNvSpPr txBox="1"/>
          <p:nvPr/>
        </p:nvSpPr>
        <p:spPr>
          <a:xfrm>
            <a:off x="8329292" y="4290733"/>
            <a:ext cx="2868559" cy="691515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216000" bIns="36000" rtlCol="0">
            <a:spAutoFit/>
          </a:bodyPr>
          <a:lstStyle/>
          <a:p>
            <a:pPr>
              <a:spcBef>
                <a:spcPts val="1000"/>
              </a:spcBef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预训练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微调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spcBef>
                <a:spcPts val="1000"/>
              </a:spcBef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知识迁移</a:t>
            </a:r>
          </a:p>
        </p:txBody>
      </p:sp>
      <p:sp>
        <p:nvSpPr>
          <p:cNvPr id="44" name="TextBox 6"/>
          <p:cNvSpPr txBox="1"/>
          <p:nvPr/>
        </p:nvSpPr>
        <p:spPr>
          <a:xfrm>
            <a:off x="5677092" y="3470635"/>
            <a:ext cx="1244232" cy="63055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语义</a:t>
            </a:r>
          </a:p>
        </p:txBody>
      </p:sp>
      <p:sp>
        <p:nvSpPr>
          <p:cNvPr id="47" name="Title 1"/>
          <p:cNvSpPr txBox="1"/>
          <p:nvPr/>
        </p:nvSpPr>
        <p:spPr>
          <a:xfrm>
            <a:off x="871258" y="306250"/>
            <a:ext cx="8764585" cy="820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400" b="1" dirty="0">
                <a:solidFill>
                  <a:srgbClr val="0300F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表征发展史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972" y="443976"/>
            <a:ext cx="1953027" cy="545440"/>
          </a:xfrm>
          <a:prstGeom prst="rect">
            <a:avLst/>
          </a:prstGeom>
        </p:spPr>
      </p:pic>
      <p:sp>
        <p:nvSpPr>
          <p:cNvPr id="22" name="TextBox 6"/>
          <p:cNvSpPr txBox="1"/>
          <p:nvPr/>
        </p:nvSpPr>
        <p:spPr>
          <a:xfrm>
            <a:off x="982663" y="1217230"/>
            <a:ext cx="5319590" cy="430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如何更好地理解语义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871258" y="299265"/>
            <a:ext cx="8764585" cy="820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400" b="1" dirty="0">
                <a:solidFill>
                  <a:srgbClr val="0300F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表征发展史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972" y="443976"/>
            <a:ext cx="1953027" cy="545440"/>
          </a:xfrm>
          <a:prstGeom prst="rect">
            <a:avLst/>
          </a:prstGeom>
        </p:spPr>
      </p:pic>
      <p:sp>
        <p:nvSpPr>
          <p:cNvPr id="10" name="TextBox 3"/>
          <p:cNvSpPr txBox="1"/>
          <p:nvPr/>
        </p:nvSpPr>
        <p:spPr>
          <a:xfrm>
            <a:off x="986155" y="2557145"/>
            <a:ext cx="5186680" cy="562927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词典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规则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给定正向、负向词词典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判断给定文本中包含的正向和反向词哪个更多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结果判断</a:t>
            </a: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85" y="1734517"/>
            <a:ext cx="2654300" cy="152400"/>
          </a:xfrm>
          <a:prstGeom prst="rect">
            <a:avLst/>
          </a:prstGeom>
        </p:spPr>
      </p:pic>
      <p:sp>
        <p:nvSpPr>
          <p:cNvPr id="5" name="矩形 32"/>
          <p:cNvSpPr/>
          <p:nvPr/>
        </p:nvSpPr>
        <p:spPr>
          <a:xfrm>
            <a:off x="6172622" y="2556970"/>
            <a:ext cx="216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 anchor="t">
            <a:noAutofit/>
          </a:bodyPr>
          <a:lstStyle/>
          <a:p>
            <a:pPr algn="l">
              <a:spcBef>
                <a:spcPts val="1000"/>
              </a:spcBef>
            </a:pPr>
            <a:r>
              <a:rPr kumimoji="1" lang="zh-CN" altLang="en-US" sz="1400" dirty="0">
                <a:ln>
                  <a:noFill/>
                </a:ln>
                <a:solidFill>
                  <a:schemeClr val="tx1"/>
                </a:solidFill>
              </a:rPr>
              <a:t>方法：</a:t>
            </a:r>
          </a:p>
          <a:p>
            <a:pPr marL="285750" indent="-285750" algn="l"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ln>
                  <a:noFill/>
                </a:ln>
                <a:solidFill>
                  <a:schemeClr val="tx1"/>
                </a:solidFill>
              </a:rPr>
              <a:t>基于匹配</a:t>
            </a:r>
            <a:endParaRPr kumimoji="1" lang="en-US" altLang="zh-CN" sz="1400" dirty="0">
              <a:ln>
                <a:noFill/>
              </a:ln>
              <a:solidFill>
                <a:schemeClr val="tx1"/>
              </a:solidFill>
            </a:endParaRPr>
          </a:p>
          <a:p>
            <a:pPr marL="285750" indent="-285750" algn="l"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kumimoji="1" lang="en-US" altLang="zh-CN" sz="1400" dirty="0">
                <a:ln>
                  <a:noFill/>
                </a:ln>
                <a:solidFill>
                  <a:schemeClr val="tx1"/>
                </a:solidFill>
              </a:rPr>
              <a:t>Trie</a:t>
            </a:r>
            <a:r>
              <a:rPr kumimoji="1" lang="zh-CN" altLang="en-US" sz="1400" dirty="0">
                <a:ln>
                  <a:noFill/>
                </a:ln>
                <a:solidFill>
                  <a:schemeClr val="tx1"/>
                </a:solidFill>
              </a:rPr>
              <a:t>、自动机</a:t>
            </a:r>
          </a:p>
          <a:p>
            <a:pPr algn="l">
              <a:spcBef>
                <a:spcPts val="1000"/>
              </a:spcBef>
            </a:pPr>
            <a:r>
              <a:rPr kumimoji="1" lang="zh-CN" altLang="en-US" sz="1400" dirty="0">
                <a:ln>
                  <a:noFill/>
                </a:ln>
                <a:solidFill>
                  <a:schemeClr val="tx1"/>
                </a:solidFill>
              </a:rPr>
              <a:t>特点：</a:t>
            </a:r>
          </a:p>
          <a:p>
            <a:pPr marL="285750" indent="-285750" algn="l"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ln>
                  <a:noFill/>
                </a:ln>
                <a:solidFill>
                  <a:schemeClr val="tx1"/>
                </a:solidFill>
              </a:rPr>
              <a:t>简单</a:t>
            </a:r>
          </a:p>
          <a:p>
            <a:pPr marL="285750" indent="-285750" algn="l"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ln>
                  <a:noFill/>
                </a:ln>
                <a:solidFill>
                  <a:schemeClr val="tx1"/>
                </a:solidFill>
              </a:rPr>
              <a:t>无法泛化</a:t>
            </a:r>
          </a:p>
          <a:p>
            <a:pPr marL="285750" indent="-285750" algn="l"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ln>
                  <a:noFill/>
                </a:ln>
                <a:solidFill>
                  <a:schemeClr val="tx1"/>
                </a:solidFill>
              </a:rPr>
              <a:t>歧义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871258" y="299265"/>
            <a:ext cx="8764585" cy="820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400" b="1" dirty="0">
                <a:solidFill>
                  <a:srgbClr val="0300F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表征发展史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972" y="443976"/>
            <a:ext cx="1953027" cy="545440"/>
          </a:xfrm>
          <a:prstGeom prst="rect">
            <a:avLst/>
          </a:prstGeom>
        </p:spPr>
      </p:pic>
      <p:sp>
        <p:nvSpPr>
          <p:cNvPr id="10" name="TextBox 3"/>
          <p:cNvSpPr txBox="1"/>
          <p:nvPr/>
        </p:nvSpPr>
        <p:spPr>
          <a:xfrm>
            <a:off x="986155" y="2557145"/>
            <a:ext cx="5186680" cy="178498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机器学习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0">
              <a:lnSpc>
                <a:spcPct val="150000"/>
              </a:lnSpc>
              <a:spcBef>
                <a:spcPts val="1000"/>
              </a:spcBef>
              <a:buFont typeface="Arial" panose="020B0604020202090204" pitchFamily="34" charset="0"/>
              <a:buNone/>
            </a:pP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sym typeface="+mn-ea"/>
              </a:rPr>
              <a:t>以 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sym typeface="+mn-ea"/>
              </a:rPr>
              <a:t>Naive Bayes 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sym typeface="+mn-ea"/>
              </a:rPr>
              <a:t>为例：</a:t>
            </a:r>
            <a:endParaRPr kumimoji="1"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indent="0">
              <a:lnSpc>
                <a:spcPct val="150000"/>
              </a:lnSpc>
              <a:spcBef>
                <a:spcPts val="1000"/>
              </a:spcBef>
              <a:buFont typeface="Arial" panose="020B0604020202090204" pitchFamily="34" charset="0"/>
              <a:buNone/>
            </a:pP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sym typeface="+mn-ea"/>
              </a:rPr>
              <a:t>P(y|(S) = P(y) * P(S|y) / P(S),   S=w1,w2...wn</a:t>
            </a:r>
            <a:endParaRPr kumimoji="1"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indent="0">
              <a:lnSpc>
                <a:spcPct val="150000"/>
              </a:lnSpc>
              <a:spcBef>
                <a:spcPts val="1000"/>
              </a:spcBef>
              <a:buFont typeface="Arial" panose="020B0604020202090204" pitchFamily="34" charset="0"/>
              <a:buNone/>
            </a:pP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sym typeface="+mn-ea"/>
              </a:rPr>
              <a:t>P(S|y) = P(w1|y) * P(w2|y) * ... * P(wn|y)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85" y="1761822"/>
            <a:ext cx="2654300" cy="152400"/>
          </a:xfrm>
          <a:prstGeom prst="rect">
            <a:avLst/>
          </a:prstGeom>
        </p:spPr>
      </p:pic>
      <p:sp>
        <p:nvSpPr>
          <p:cNvPr id="5" name="矩形 32"/>
          <p:cNvSpPr/>
          <p:nvPr/>
        </p:nvSpPr>
        <p:spPr>
          <a:xfrm>
            <a:off x="6172622" y="2556970"/>
            <a:ext cx="216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 anchor="t">
            <a:noAutofit/>
          </a:bodyPr>
          <a:lstStyle/>
          <a:p>
            <a:pPr indent="0" algn="l">
              <a:spcBef>
                <a:spcPts val="1000"/>
              </a:spcBef>
              <a:buNone/>
            </a:pPr>
            <a:r>
              <a:rPr kumimoji="1" lang="zh-CN" altLang="en-US" sz="1400" dirty="0">
                <a:ln>
                  <a:noFill/>
                </a:ln>
                <a:solidFill>
                  <a:schemeClr val="tx1"/>
                </a:solidFill>
                <a:sym typeface="+mn-ea"/>
              </a:rPr>
              <a:t>方法：</a:t>
            </a:r>
            <a:endParaRPr kumimoji="1" lang="zh-CN" altLang="en-US" sz="1400" dirty="0">
              <a:ln>
                <a:noFill/>
              </a:ln>
              <a:solidFill>
                <a:schemeClr val="tx1"/>
              </a:solidFill>
            </a:endParaRPr>
          </a:p>
          <a:p>
            <a:pPr marL="285750" indent="-285750" algn="l"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ln>
                  <a:noFill/>
                </a:ln>
                <a:solidFill>
                  <a:schemeClr val="tx1"/>
                </a:solidFill>
                <a:sym typeface="+mn-ea"/>
              </a:rPr>
              <a:t>基于频率</a:t>
            </a:r>
            <a:endParaRPr kumimoji="1" lang="en-US" altLang="zh-CN" sz="1400" dirty="0">
              <a:ln>
                <a:noFill/>
              </a:ln>
              <a:solidFill>
                <a:schemeClr val="tx1"/>
              </a:solidFill>
            </a:endParaRPr>
          </a:p>
          <a:p>
            <a:pPr marL="285750" indent="-285750" algn="l"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kumimoji="1" lang="en-US" altLang="zh-CN" sz="1400" dirty="0">
                <a:ln>
                  <a:noFill/>
                </a:ln>
                <a:solidFill>
                  <a:schemeClr val="tx1"/>
                </a:solidFill>
                <a:sym typeface="+mn-ea"/>
              </a:rPr>
              <a:t>Ngram</a:t>
            </a:r>
            <a:r>
              <a:rPr kumimoji="1" lang="zh-CN" altLang="en-US" sz="1400" dirty="0">
                <a:ln>
                  <a:noFill/>
                </a:ln>
                <a:solidFill>
                  <a:schemeClr val="tx1"/>
                </a:solidFill>
                <a:sym typeface="+mn-ea"/>
              </a:rPr>
              <a:t>、</a:t>
            </a:r>
            <a:r>
              <a:rPr kumimoji="1" lang="en-US" altLang="zh-CN" sz="1400" dirty="0">
                <a:ln>
                  <a:noFill/>
                </a:ln>
                <a:solidFill>
                  <a:schemeClr val="tx1"/>
                </a:solidFill>
                <a:sym typeface="+mn-ea"/>
              </a:rPr>
              <a:t>OneHot</a:t>
            </a:r>
            <a:endParaRPr kumimoji="1" lang="zh-CN" altLang="en-US" sz="1400" dirty="0">
              <a:ln>
                <a:noFill/>
              </a:ln>
              <a:solidFill>
                <a:schemeClr val="tx1"/>
              </a:solidFill>
            </a:endParaRPr>
          </a:p>
          <a:p>
            <a:pPr indent="0" algn="l">
              <a:spcBef>
                <a:spcPts val="1000"/>
              </a:spcBef>
              <a:buFont typeface="Arial" panose="020B0604020202090204" pitchFamily="34" charset="0"/>
              <a:buNone/>
            </a:pPr>
            <a:r>
              <a:rPr kumimoji="1" lang="zh-CN" altLang="en-US" sz="1400" dirty="0">
                <a:ln>
                  <a:noFill/>
                </a:ln>
                <a:solidFill>
                  <a:schemeClr val="tx1"/>
                </a:solidFill>
                <a:sym typeface="+mn-ea"/>
              </a:rPr>
              <a:t>特点：</a:t>
            </a:r>
            <a:endParaRPr kumimoji="1" lang="zh-CN" altLang="en-US" sz="1400" dirty="0">
              <a:ln>
                <a:noFill/>
              </a:ln>
              <a:solidFill>
                <a:schemeClr val="tx1"/>
              </a:solidFill>
            </a:endParaRPr>
          </a:p>
          <a:p>
            <a:pPr marL="285750" indent="-285750" algn="l"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ln>
                  <a:noFill/>
                </a:ln>
                <a:solidFill>
                  <a:schemeClr val="tx1"/>
                </a:solidFill>
                <a:sym typeface="+mn-ea"/>
              </a:rPr>
              <a:t>维度灾难</a:t>
            </a:r>
            <a:endParaRPr kumimoji="1" lang="zh-CN" altLang="en-US" sz="1400" dirty="0">
              <a:ln>
                <a:noFill/>
              </a:ln>
              <a:solidFill>
                <a:schemeClr val="tx1"/>
              </a:solidFill>
            </a:endParaRPr>
          </a:p>
          <a:p>
            <a:pPr marL="285750" indent="-285750" algn="l"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ln>
                  <a:noFill/>
                </a:ln>
                <a:solidFill>
                  <a:schemeClr val="tx1"/>
                </a:solidFill>
                <a:sym typeface="+mn-ea"/>
              </a:rPr>
              <a:t>稀疏</a:t>
            </a:r>
            <a:endParaRPr kumimoji="1" lang="zh-CN" altLang="en-US" sz="1400" dirty="0">
              <a:ln>
                <a:noFill/>
              </a:ln>
              <a:solidFill>
                <a:schemeClr val="tx1"/>
              </a:solidFill>
            </a:endParaRPr>
          </a:p>
          <a:p>
            <a:pPr marL="285750" indent="-285750" algn="l"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ln>
                  <a:noFill/>
                </a:ln>
                <a:solidFill>
                  <a:schemeClr val="tx1"/>
                </a:solidFill>
                <a:sym typeface="+mn-ea"/>
              </a:rPr>
              <a:t>词孤立</a:t>
            </a:r>
            <a:endParaRPr kumimoji="1" lang="zh-CN" altLang="en-US" sz="1400" dirty="0">
              <a:ln>
                <a:noFill/>
              </a:ln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871258" y="299265"/>
            <a:ext cx="8764585" cy="820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400" b="1" dirty="0">
                <a:solidFill>
                  <a:srgbClr val="0300F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表征发展史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972" y="443976"/>
            <a:ext cx="1953027" cy="545440"/>
          </a:xfrm>
          <a:prstGeom prst="rect">
            <a:avLst/>
          </a:prstGeom>
        </p:spPr>
      </p:pic>
      <p:sp>
        <p:nvSpPr>
          <p:cNvPr id="10" name="TextBox 3"/>
          <p:cNvSpPr txBox="1"/>
          <p:nvPr/>
        </p:nvSpPr>
        <p:spPr>
          <a:xfrm>
            <a:off x="986155" y="2557145"/>
            <a:ext cx="5186680" cy="133350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深度学习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0">
              <a:lnSpc>
                <a:spcPct val="150000"/>
              </a:lnSpc>
              <a:spcBef>
                <a:spcPts val="1000"/>
              </a:spcBef>
              <a:buFont typeface="Arial" panose="020B0604020202090204" pitchFamily="34" charset="0"/>
              <a:buNone/>
            </a:pP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sym typeface="+mn-ea"/>
              </a:rPr>
              <a:t>以 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sym typeface="+mn-ea"/>
              </a:rPr>
              <a:t>TextCNN 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sym typeface="+mn-ea"/>
              </a:rPr>
              <a:t>为例：</a:t>
            </a:r>
            <a:endParaRPr kumimoji="1"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indent="0">
              <a:lnSpc>
                <a:spcPct val="150000"/>
              </a:lnSpc>
              <a:spcBef>
                <a:spcPts val="1000"/>
              </a:spcBef>
              <a:buFont typeface="Arial" panose="020B0604020202090204" pitchFamily="34" charset="0"/>
              <a:buNone/>
            </a:pPr>
            <a:endParaRPr kumimoji="1"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85" y="1734517"/>
            <a:ext cx="2654300" cy="152400"/>
          </a:xfrm>
          <a:prstGeom prst="rect">
            <a:avLst/>
          </a:prstGeom>
        </p:spPr>
      </p:pic>
      <p:sp>
        <p:nvSpPr>
          <p:cNvPr id="5" name="矩形 32"/>
          <p:cNvSpPr/>
          <p:nvPr/>
        </p:nvSpPr>
        <p:spPr>
          <a:xfrm>
            <a:off x="6172622" y="2556970"/>
            <a:ext cx="216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 anchor="t">
            <a:noAutofit/>
          </a:bodyPr>
          <a:lstStyle/>
          <a:p>
            <a:pPr algn="l">
              <a:spcBef>
                <a:spcPts val="1000"/>
              </a:spcBef>
            </a:pPr>
            <a:r>
              <a:rPr kumimoji="1" lang="zh-CN" altLang="en-US" sz="1400" dirty="0">
                <a:solidFill>
                  <a:schemeClr val="tx1"/>
                </a:solidFill>
                <a:sym typeface="+mn-ea"/>
              </a:rPr>
              <a:t>方法：</a:t>
            </a:r>
            <a:endParaRPr kumimoji="1" lang="zh-CN" altLang="en-US" sz="1400" dirty="0">
              <a:solidFill>
                <a:schemeClr val="tx1"/>
              </a:solidFill>
            </a:endParaRPr>
          </a:p>
          <a:p>
            <a:pPr marL="285750" indent="-285750" algn="l"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solidFill>
                  <a:schemeClr val="tx1"/>
                </a:solidFill>
                <a:sym typeface="+mn-ea"/>
              </a:rPr>
              <a:t>基于上下文</a:t>
            </a:r>
            <a:endParaRPr kumimoji="1" lang="zh-CN" altLang="en-US" sz="1400" dirty="0">
              <a:solidFill>
                <a:schemeClr val="tx1"/>
              </a:solidFill>
            </a:endParaRPr>
          </a:p>
          <a:p>
            <a:pPr marL="285750" indent="-285750" algn="l"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kumimoji="1" lang="en-US" altLang="zh-CN" sz="1400" dirty="0">
                <a:solidFill>
                  <a:schemeClr val="tx1"/>
                </a:solidFill>
                <a:sym typeface="+mn-ea"/>
              </a:rPr>
              <a:t>CNN</a:t>
            </a:r>
            <a:r>
              <a:rPr kumimoji="1" lang="zh-CN" altLang="en-US" sz="1400" dirty="0">
                <a:solidFill>
                  <a:schemeClr val="tx1"/>
                </a:solidFill>
                <a:sym typeface="+mn-ea"/>
              </a:rPr>
              <a:t>、</a:t>
            </a:r>
            <a:r>
              <a:rPr kumimoji="1" lang="en-US" altLang="zh-CN" sz="1400" dirty="0">
                <a:solidFill>
                  <a:schemeClr val="tx1"/>
                </a:solidFill>
                <a:sym typeface="+mn-ea"/>
              </a:rPr>
              <a:t>RNN</a:t>
            </a:r>
            <a:endParaRPr kumimoji="1" lang="en-US" altLang="zh-CN" sz="1400" dirty="0">
              <a:solidFill>
                <a:schemeClr val="tx1"/>
              </a:solidFill>
            </a:endParaRPr>
          </a:p>
          <a:p>
            <a:pPr indent="0" algn="l">
              <a:spcBef>
                <a:spcPts val="1000"/>
              </a:spcBef>
              <a:buFont typeface="Arial" panose="020B0604020202090204" pitchFamily="34" charset="0"/>
              <a:buNone/>
            </a:pPr>
            <a:r>
              <a:rPr kumimoji="1" lang="zh-CN" altLang="en-US" sz="1400" dirty="0">
                <a:solidFill>
                  <a:schemeClr val="tx1"/>
                </a:solidFill>
                <a:sym typeface="+mn-ea"/>
              </a:rPr>
              <a:t>特点：</a:t>
            </a:r>
            <a:endParaRPr kumimoji="1" lang="zh-CN" altLang="en-US" sz="1400" dirty="0">
              <a:solidFill>
                <a:schemeClr val="tx1"/>
              </a:solidFill>
            </a:endParaRPr>
          </a:p>
          <a:p>
            <a:pPr marL="285750" indent="-285750" algn="l"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solidFill>
                  <a:schemeClr val="tx1"/>
                </a:solidFill>
                <a:sym typeface="+mn-ea"/>
              </a:rPr>
              <a:t>稠密向量表示</a:t>
            </a:r>
            <a:endParaRPr kumimoji="1" lang="zh-CN" altLang="en-US" sz="1400" dirty="0">
              <a:solidFill>
                <a:schemeClr val="tx1"/>
              </a:solidFill>
            </a:endParaRPr>
          </a:p>
          <a:p>
            <a:pPr marL="285750" indent="-285750" algn="l"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solidFill>
                  <a:schemeClr val="tx1"/>
                </a:solidFill>
                <a:sym typeface="+mn-ea"/>
              </a:rPr>
              <a:t>考虑上下文</a:t>
            </a:r>
            <a:endParaRPr kumimoji="1" lang="zh-CN" altLang="en-US" sz="1400" dirty="0">
              <a:solidFill>
                <a:schemeClr val="tx1"/>
              </a:solidFill>
            </a:endParaRPr>
          </a:p>
          <a:p>
            <a:pPr marL="285750" indent="-285750" algn="l"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solidFill>
                  <a:schemeClr val="tx1"/>
                </a:solidFill>
                <a:sym typeface="+mn-ea"/>
              </a:rPr>
              <a:t>语义</a:t>
            </a:r>
            <a:endParaRPr kumimoji="1" lang="zh-CN" altLang="en-US" sz="1400" dirty="0">
              <a:ln>
                <a:noFill/>
              </a:ln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155" y="3524885"/>
            <a:ext cx="4672330" cy="22720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4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447</Words>
  <Application>Microsoft Office PowerPoint</Application>
  <PresentationFormat>宽屏</PresentationFormat>
  <Paragraphs>135</Paragraphs>
  <Slides>13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Lantinghei SC Demibold</vt:lpstr>
      <vt:lpstr>Microsoft YaHei Light</vt:lpstr>
      <vt:lpstr>等线</vt:lpstr>
      <vt:lpstr>等线 Light</vt:lpstr>
      <vt:lpstr>Microsoft YaHei</vt:lpstr>
      <vt:lpstr>Arial</vt:lpstr>
      <vt:lpstr>4_自定义设计方案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Cas0279</dc:creator>
  <cp:lastModifiedBy>Houston Yam</cp:lastModifiedBy>
  <cp:revision>451</cp:revision>
  <dcterms:created xsi:type="dcterms:W3CDTF">2021-10-22T00:56:05Z</dcterms:created>
  <dcterms:modified xsi:type="dcterms:W3CDTF">2021-10-22T06:27:53Z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1033-2.3.0.3826</vt:lpwstr>
  </property>
</Properties>
</file>